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Amatic SC"/>
      <p:regular r:id="rId24"/>
      <p:bold r:id="rId25"/>
    </p:embeddedFont>
    <p:embeddedFont>
      <p:font typeface="Source Code Pro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maticSC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regular.fntdata"/><Relationship Id="rId25" Type="http://schemas.openxmlformats.org/officeDocument/2006/relationships/font" Target="fonts/AmaticSC-bold.fntdata"/><Relationship Id="rId27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Luca</a:t>
            </a:r>
            <a:endParaRPr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Luca</a:t>
            </a:r>
            <a:endParaRPr b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João</a:t>
            </a:r>
            <a:endParaRPr b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Loja: João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Ranking: Luca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LOJA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Utilizando as moedas que ele ganha ao completar os levels e responder quizes, o jogador pode comprar novos personagens. Apesar de mudar apenas aparência, sabe-se que sistemas de "skins" fazem muito dinheiro no mercado dos games. Vide League of Legends, CS:GO e Fortnite, os três jogos com maior número de jogadores no ano de 2017.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Instigando ainda mais os usuários a continuar jogando e ganhando moedas.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RANKING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game conta com um sistema de ranqueamento, em que o jogador pode comparar seu desempenho com o de outros jogadores, através de seu nível, deixando-o ainda mais competitivo.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Essas duas funcionalidades fazem com que o jogo fique ainda mais envolvente.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Aqui nós mostraremos o cadastro e a explicação logo que entra no jogo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João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Mesmo o jogo sendo focado na parte matemática, expansões podem ser adicionadas, colocando novas matérias ou modos de jogo. Vale lembrar que esta é apenas sua primeira versão. Aceitamos sugestões também!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João</a:t>
            </a:r>
            <a:endParaRPr b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isso, muito obrigado pelo seu tempo.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Luca</a:t>
            </a:r>
            <a:endParaRPr b="1"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Nós percebemos que, hoje em dia, há uma grande quantidade de pessoas com dificuldade em matemática. Elas normalmente esquecem a matéria pouco tempo depois de aprenderem (quando aprendem) e dizem que é chato e cansativo trabalhar com números.</a:t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Porém observamos que tais comportamentos se iniciam na juventude, quando as crianças se deparam com as primeiras lições matemáticas e, por terem dificuldade, tomam como um fato que matemática é difícil, o que fica para toda a sua vida.</a:t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Para solucionar esse problema pensamos em criar um aplicativo que ensina matemática a crianças por meio de um jogo. Assim, o aprendizado seria realmente eficaz e duradouro por conta da repetição, e, divertido (ao invés chato).</a:t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Dessa maneira, essas crianças, mesmo que não adorem matemática, não tomariam matemática como sendo chato e então não teriam uma disputa com matemática durante a vida toda.</a:t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Portanto, esse aplicativo </a:t>
            </a:r>
            <a:r>
              <a:rPr lang="pt-BR" sz="1200"/>
              <a:t>não </a:t>
            </a:r>
            <a:r>
              <a:rPr lang="pt-BR" sz="1200"/>
              <a:t>ajudaria somente na fase juvenil, mas sim teria implicações para toda a vida.</a:t>
            </a:r>
            <a:endParaRPr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Luca</a:t>
            </a:r>
            <a:endParaRPr b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Luca</a:t>
            </a:r>
            <a:endParaRPr b="1"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Todos nós sabemos como o raciocínio rápido é importante nos dias de hoje, seja na matemática, programação, entrevistas de emprego e qualquer carreira que você for seguir. Ele com certeza é essencial em todas as áreas de nossa vida.</a:t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Umas das ferramentas mais usadas para adquirir essa característica é o Kumon. Sem dúvida nenhuma é uma ferramenta excelente, porém é muito cansativa e demorada. 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Com o nosso aplicativo pretendemos, através de quizes que devem ser respondidos em um curto período de tempo durante o próprio jogo, ter o mesmo resultado que o Kumon, porém de maneira muito mais leve e é gratuito.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Dessa maneira, os usuários do nosso aplicativo terá desde cedo um raciocínio rápido, que o beneficiará em toda a vida.</a:t>
            </a:r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Luca</a:t>
            </a:r>
            <a:endParaRPr b="1" sz="1200"/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/>
              <a:t>Um dos maiores desafios das escolas hoje em dia, é fazer com que os alunos se interessem pelo conteúdo lecionado. Por este motivo, usamos como ferramenta, o interesse desses estudantes pelos jogos. Dessa maneira, o aprendizado será muito mais prazeroso e a matemática em si torna-se mais divertida.</a:t>
            </a:r>
            <a:endParaRPr sz="1200"/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/>
              <a:t>Por essa mesma razão, o aprendizado é mais efetivo, já que fixação de conteúdos memória quando se está curtindo aprender é muito mais fácil e o conteúdo fica muito mais arraigado.</a:t>
            </a: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João</a:t>
            </a:r>
            <a:endParaRPr b="1"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 competitividade é usada como um bom gatilho. 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Ao jogar o multiplayer (uma funcionalidade do nosso programa que será descrita mais para frente), o jogador sente a necessidade de ser mais rápido que seu oponente, e essa necessidade faz com que ele quebre seus próprios limites, buscando ser sempre cada vez mais veloz, tendo então o raciocínio mais rápido fixando ainda mais o conteúdo.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O ranking </a:t>
            </a:r>
            <a:r>
              <a:rPr lang="pt-BR" sz="1200"/>
              <a:t>(outra funcionalidade que será descrita mais para frente) </a:t>
            </a:r>
            <a:r>
              <a:rPr lang="pt-BR" sz="1200"/>
              <a:t>por sua vez também é um ótimo instrumento para fazer com que os usuários se cobrem cada vez mais, agora buscando estar no topo.</a:t>
            </a:r>
            <a:endParaRPr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João</a:t>
            </a:r>
            <a:endParaRPr b="1" sz="1200"/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Por ser gratuito e ter boas explicações, o jogo também é inclusivo, afinal, qualquer pessoa pode jogar: independente da renda e da dificuldade do aluno em matemática.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Luca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Só citar basicamente.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João</a:t>
            </a: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">
  <p:cSld name="AUTOLAYOUT">
    <p:bg>
      <p:bgPr>
        <a:solidFill>
          <a:srgbClr val="FFFF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8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1967410" y="1026904"/>
            <a:ext cx="4828200" cy="2708700"/>
          </a:xfrm>
          <a:prstGeom prst="rect">
            <a:avLst/>
          </a:prstGeom>
          <a:solidFill>
            <a:srgbClr val="007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2348388" y="1407896"/>
            <a:ext cx="4828200" cy="2708700"/>
          </a:xfrm>
          <a:prstGeom prst="rect">
            <a:avLst/>
          </a:prstGeom>
          <a:solidFill>
            <a:srgbClr val="FAFF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 txBox="1"/>
          <p:nvPr>
            <p:ph type="ctrTitle"/>
          </p:nvPr>
        </p:nvSpPr>
        <p:spPr>
          <a:xfrm>
            <a:off x="2689350" y="1848606"/>
            <a:ext cx="4146300" cy="1827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3600"/>
              <a:buNone/>
              <a:defRPr b="1" sz="3600">
                <a:solidFill>
                  <a:srgbClr val="00345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3600"/>
              <a:buNone/>
              <a:defRPr b="1" sz="3600">
                <a:solidFill>
                  <a:srgbClr val="00345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3600"/>
              <a:buNone/>
              <a:defRPr b="1" sz="3600">
                <a:solidFill>
                  <a:srgbClr val="00345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3600"/>
              <a:buNone/>
              <a:defRPr b="1" sz="3600">
                <a:solidFill>
                  <a:srgbClr val="00345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3600"/>
              <a:buNone/>
              <a:defRPr b="1" sz="3600">
                <a:solidFill>
                  <a:srgbClr val="00345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3600"/>
              <a:buNone/>
              <a:defRPr b="1" sz="3600">
                <a:solidFill>
                  <a:srgbClr val="00345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3600"/>
              <a:buNone/>
              <a:defRPr b="1" sz="3600">
                <a:solidFill>
                  <a:srgbClr val="00345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3600"/>
              <a:buNone/>
              <a:defRPr b="1" sz="3600">
                <a:solidFill>
                  <a:srgbClr val="00345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ts val="3600"/>
              <a:buNone/>
              <a:defRPr b="1" sz="3600">
                <a:solidFill>
                  <a:srgbClr val="003459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3459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3459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3459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3459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3459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3459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3459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3459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3459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311700" y="2164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0"/>
              <a:t>Matemágika</a:t>
            </a:r>
            <a:endParaRPr sz="9000"/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483475" y="2724150"/>
            <a:ext cx="43077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 Profissional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II</a:t>
            </a:r>
            <a:endParaRPr/>
          </a:p>
        </p:txBody>
      </p:sp>
      <p:sp>
        <p:nvSpPr>
          <p:cNvPr id="64" name="Shape 64"/>
          <p:cNvSpPr txBox="1"/>
          <p:nvPr/>
        </p:nvSpPr>
        <p:spPr>
          <a:xfrm>
            <a:off x="3147300" y="4541700"/>
            <a:ext cx="59205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Luca Assumpção Dillenburg e João Henri Carrenho Rocha</a:t>
            </a:r>
            <a:endParaRPr i="1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5461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Single-Player</a:t>
            </a:r>
            <a:endParaRPr/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1389600"/>
            <a:ext cx="2808000" cy="3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 que pode ser usada por professores ou pelos próprios alunos.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Ensina matemática, incluindo aritmética, </a:t>
            </a:r>
            <a:r>
              <a:rPr lang="pt-BR"/>
              <a:t>frações,</a:t>
            </a:r>
            <a:r>
              <a:rPr lang="pt-BR"/>
              <a:t> álgebra e mais!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Possui um enredo, explicando ao jogador que para eliminar os monstros, ele deve utilizar a "Matemágika".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Combina conhecimento com entretenimento. </a:t>
            </a:r>
            <a:endParaRPr/>
          </a:p>
        </p:txBody>
      </p:sp>
      <p:pic>
        <p:nvPicPr>
          <p:cNvPr descr="Chromebook aberto"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025" y="268750"/>
            <a:ext cx="4746950" cy="28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8834" y="519150"/>
            <a:ext cx="3511989" cy="199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4067" y="3083642"/>
            <a:ext cx="3041500" cy="18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5461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Multiplayer</a:t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Funciona como uma corrida.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 jogador que alcançar a linha de chegada primeiro, vence.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Estimula a necessidade do jogador executar os cálculos cada vez mais rápido.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Mesmo tendo terminado o Single-Player, o jogador pode continuar utilizando o jogo.</a:t>
            </a:r>
            <a:endParaRPr/>
          </a:p>
        </p:txBody>
      </p:sp>
      <p:pic>
        <p:nvPicPr>
          <p:cNvPr descr="Chromebook aberto"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400" y="63725"/>
            <a:ext cx="5166226" cy="30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800" y="309175"/>
            <a:ext cx="3848300" cy="226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6989" y="3127250"/>
            <a:ext cx="3203924" cy="19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Shape 169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Shape 170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Shape 171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accent3"/>
                </a:solidFill>
              </a:rPr>
              <a:t>Loja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72" name="Shape 172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O usuário pode comprar novos personagens.</a:t>
            </a:r>
            <a:endParaRPr sz="1200"/>
          </a:p>
        </p:txBody>
      </p:sp>
      <p:sp>
        <p:nvSpPr>
          <p:cNvPr id="173" name="Shape 173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accent3"/>
                </a:solidFill>
              </a:rPr>
              <a:t>Ranking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74" name="Shape 174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O jogador pode avaliar seu desempenho comparando seu nível com o de outros jogadores.</a:t>
            </a:r>
            <a:endParaRPr sz="1200"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50" y="824225"/>
            <a:ext cx="3999900" cy="239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814" y="824226"/>
            <a:ext cx="3996773" cy="239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/>
              <a:t>Poderíamos nos dar o trabalho de explicar como funciona o jogo, mas vamos deixar que o programa faça isso por si mesmo...</a:t>
            </a:r>
            <a:endParaRPr sz="5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ctrTitle"/>
          </p:nvPr>
        </p:nvSpPr>
        <p:spPr>
          <a:xfrm>
            <a:off x="2689350" y="1758325"/>
            <a:ext cx="4146300" cy="21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/>
              <a:t>Apresento a vocês a MATEMÁGIKA...</a:t>
            </a:r>
            <a:endParaRPr sz="55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490250" y="526350"/>
            <a:ext cx="8296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jogo ainda pode expandir para outras áreas de conhecimento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i="1" lang="pt-BR" sz="2400"/>
              <a:t>Com outras versões, o jogo pode aumentar sua abrangência!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2711525" y="1474100"/>
            <a:ext cx="4524900" cy="27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/>
              <a:t>DÚVIDAS?</a:t>
            </a:r>
            <a:endParaRPr sz="9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Orientadores</a:t>
            </a:r>
            <a:endParaRPr/>
          </a:p>
        </p:txBody>
      </p:sp>
      <p:sp>
        <p:nvSpPr>
          <p:cNvPr id="202" name="Shape 202"/>
          <p:cNvSpPr txBox="1"/>
          <p:nvPr>
            <p:ph idx="2" type="body"/>
          </p:nvPr>
        </p:nvSpPr>
        <p:spPr>
          <a:xfrm>
            <a:off x="4939500" y="61650"/>
            <a:ext cx="4006800" cy="50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Márcia Corrêa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Professora de Prática Profissional II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/>
              <a:t>Sérgio Luiz Marques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Professor de Técnicas de Programação Visual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/>
              <a:t>Patrícia Gagliardo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/>
              <a:t>Professora de Tecnologias de Redes e Internet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</a:t>
            </a:r>
            <a:r>
              <a:rPr lang="pt-BR"/>
              <a:t>Contato</a:t>
            </a:r>
            <a:endParaRPr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>
            <p:ph idx="4294967295" type="body"/>
          </p:nvPr>
        </p:nvSpPr>
        <p:spPr>
          <a:xfrm>
            <a:off x="2954275" y="2112200"/>
            <a:ext cx="3272100" cy="21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/>
              <a:t>Luca Assumpção Dillenburg</a:t>
            </a:r>
            <a:endParaRPr b="1"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luca.assumpcao.dillenburg@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gmail.com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/>
              <a:t>João Henri Carrenho Rocha</a:t>
            </a:r>
            <a:endParaRPr b="1"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joao.henri.cr@gmail.com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50" y="98975"/>
            <a:ext cx="91440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Como surgiu a ideia?</a:t>
            </a:r>
            <a:endParaRPr/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299925" y="1128575"/>
            <a:ext cx="4161000" cy="3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u="sng"/>
              <a:t>Problema:</a:t>
            </a:r>
            <a:r>
              <a:rPr lang="pt-BR" sz="1900"/>
              <a:t> </a:t>
            </a:r>
            <a:r>
              <a:rPr lang="pt-BR" sz="1800"/>
              <a:t>Um número muito grande de crianças com dificuldade em matemática</a:t>
            </a:r>
            <a:endParaRPr sz="18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</a:t>
            </a:r>
            <a:r>
              <a:rPr lang="pt-BR" sz="1800"/>
              <a:t>prendem a matéria mas esquecem depois de pouco tempo por falta de prática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Dizem ser chato e cansativo aprender matemática</a:t>
            </a:r>
            <a:endParaRPr sz="2000"/>
          </a:p>
        </p:txBody>
      </p:sp>
      <p:cxnSp>
        <p:nvCxnSpPr>
          <p:cNvPr id="71" name="Shape 71"/>
          <p:cNvCxnSpPr/>
          <p:nvPr/>
        </p:nvCxnSpPr>
        <p:spPr>
          <a:xfrm>
            <a:off x="4561200" y="1212300"/>
            <a:ext cx="0" cy="369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Shape 72"/>
          <p:cNvSpPr txBox="1"/>
          <p:nvPr/>
        </p:nvSpPr>
        <p:spPr>
          <a:xfrm>
            <a:off x="4813875" y="1128575"/>
            <a:ext cx="4161000" cy="3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Solução:</a:t>
            </a:r>
            <a:r>
              <a:rPr lang="pt-BR"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Desenvolver um aplicativo que ensina matemática elementar (4º e 5º ano) através de um jogo 2D</a:t>
            </a:r>
            <a:endParaRPr sz="19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pt-B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Repetição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pt-B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Aprender jogando torna o aprendizado da matemática muito mais divertida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ctrTitle"/>
          </p:nvPr>
        </p:nvSpPr>
        <p:spPr>
          <a:xfrm>
            <a:off x="2599100" y="2227606"/>
            <a:ext cx="4146300" cy="18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DIFERENCIAL</a:t>
            </a:r>
            <a:endParaRPr sz="7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hape 82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" name="Shape 83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highlight>
                  <a:srgbClr val="00A8E8"/>
                </a:highlight>
              </a:rPr>
              <a:t>Diferencial</a:t>
            </a:r>
            <a:endParaRPr>
              <a:highlight>
                <a:srgbClr val="00A8E8"/>
              </a:highlight>
            </a:endParaRPr>
          </a:p>
        </p:txBody>
      </p:sp>
      <p:sp>
        <p:nvSpPr>
          <p:cNvPr id="84" name="Shape 84"/>
          <p:cNvSpPr/>
          <p:nvPr/>
        </p:nvSpPr>
        <p:spPr>
          <a:xfrm>
            <a:off x="3848026" y="2235793"/>
            <a:ext cx="1329900" cy="132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3848075" y="25968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Divertido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" name="Shape 86"/>
          <p:cNvSpPr/>
          <p:nvPr/>
        </p:nvSpPr>
        <p:spPr>
          <a:xfrm>
            <a:off x="459472" y="1398290"/>
            <a:ext cx="2954700" cy="2954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/>
        </p:nvSpPr>
        <p:spPr>
          <a:xfrm>
            <a:off x="5611775" y="2596750"/>
            <a:ext cx="167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Competitivo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7615475" y="2571750"/>
            <a:ext cx="1217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Inclusivo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459475" y="2571625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Raciocínio rápido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Shape 96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Shape 9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highlight>
                  <a:srgbClr val="00A8E8"/>
                </a:highlight>
              </a:rPr>
              <a:t>Diferencial</a:t>
            </a:r>
            <a:endParaRPr>
              <a:highlight>
                <a:srgbClr val="00A8E8"/>
              </a:highlight>
            </a:endParaRPr>
          </a:p>
        </p:txBody>
      </p:sp>
      <p:sp>
        <p:nvSpPr>
          <p:cNvPr id="98" name="Shape 98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Raciocínio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rápido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5611775" y="2596750"/>
            <a:ext cx="167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Competitivo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7615475" y="2571750"/>
            <a:ext cx="1217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Inclusivo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Divertido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hape 110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" name="Shape 11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highlight>
                  <a:srgbClr val="00A8E8"/>
                </a:highlight>
              </a:rPr>
              <a:t>Diferencial</a:t>
            </a:r>
            <a:endParaRPr>
              <a:highlight>
                <a:srgbClr val="00A8E8"/>
              </a:highlight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Raciocínio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rápido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7615475" y="2571750"/>
            <a:ext cx="1217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Inclusivo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2330626" y="2235693"/>
            <a:ext cx="1329900" cy="132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233067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Divertido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4240160" y="1327665"/>
            <a:ext cx="2954700" cy="2954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4240163" y="250100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Competitivo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Shape 125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highlight>
                  <a:srgbClr val="00A8E8"/>
                </a:highlight>
              </a:rPr>
              <a:t>Diferencial</a:t>
            </a:r>
            <a:endParaRPr>
              <a:highlight>
                <a:srgbClr val="00A8E8"/>
              </a:highlight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Raciocínio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rápido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2330626" y="2235693"/>
            <a:ext cx="1329900" cy="132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/>
        </p:nvSpPr>
        <p:spPr>
          <a:xfrm>
            <a:off x="233067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Divertido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4167601" y="2147415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 txBox="1"/>
          <p:nvPr/>
        </p:nvSpPr>
        <p:spPr>
          <a:xfrm>
            <a:off x="4069750" y="2596725"/>
            <a:ext cx="167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Competitivo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5946647" y="142326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5946650" y="259660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Inclusivo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1639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Sobre o aplicativo educativo:</a:t>
            </a:r>
            <a:endParaRPr sz="4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4707775" y="1180000"/>
            <a:ext cx="4343700" cy="3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Contêm:</a:t>
            </a:r>
            <a:endParaRPr/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Cadastro e login</a:t>
            </a:r>
            <a:endParaRPr/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Levels</a:t>
            </a:r>
            <a:endParaRPr/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Enredo envolvente</a:t>
            </a:r>
            <a:endParaRPr/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Explicação do conteúdo</a:t>
            </a:r>
            <a:endParaRPr/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Jogo (2D de plataforma e rolagem lateral)</a:t>
            </a:r>
            <a:endParaRPr/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Multiplayer</a:t>
            </a:r>
            <a:endParaRPr/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Loja</a:t>
            </a:r>
            <a:endParaRPr/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Ranking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/>
        </p:nvSpPr>
        <p:spPr>
          <a:xfrm>
            <a:off x="311700" y="1317400"/>
            <a:ext cx="40080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❏"/>
            </a:pPr>
            <a:r>
              <a:rPr lang="pt-B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Desenvolvido em C#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❏"/>
            </a:pPr>
            <a:r>
              <a:rPr lang="pt-B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Armazena dados num Banco SQL Server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❏"/>
            </a:pPr>
            <a:r>
              <a:rPr lang="pt-B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Conecta jogadores via Sockets.</a:t>
            </a:r>
            <a:endParaRPr/>
          </a:p>
        </p:txBody>
      </p:sp>
      <p:cxnSp>
        <p:nvCxnSpPr>
          <p:cNvPr id="141" name="Shape 141"/>
          <p:cNvCxnSpPr/>
          <p:nvPr/>
        </p:nvCxnSpPr>
        <p:spPr>
          <a:xfrm>
            <a:off x="4472600" y="1153450"/>
            <a:ext cx="0" cy="3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FEATURES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